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7" r:id="rId2"/>
    <p:sldId id="258" r:id="rId3"/>
    <p:sldId id="259" r:id="rId4"/>
    <p:sldId id="260" r:id="rId5"/>
    <p:sldId id="262" r:id="rId6"/>
    <p:sldId id="261" r:id="rId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1B8ABB09-4A1D-463E-8065-109CC2B7EFAA}" type="datetimeFigureOut">
              <a:rPr lang="ar-SA" smtClean="0"/>
              <a:t>26/07/1440</a:t>
            </a:fld>
            <a:endParaRPr lang="ar-SA"/>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ar-SA"/>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0B34F065-1154-456A-91E3-76DE8E75E17B}"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26/07/1440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26/07/1440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4"/>
          </p:nvPr>
        </p:nvSpPr>
        <p:spPr/>
        <p:txBody>
          <a:bodyPr rtlCol="0"/>
          <a:lstStyle/>
          <a:p>
            <a:fld id="{1B8ABB09-4A1D-463E-8065-109CC2B7EFAA}" type="datetimeFigureOut">
              <a:rPr lang="ar-SA" smtClean="0"/>
              <a:t>26/07/1440</a:t>
            </a:fld>
            <a:endParaRPr lang="ar-SA"/>
          </a:p>
        </p:txBody>
      </p:sp>
      <p:sp>
        <p:nvSpPr>
          <p:cNvPr id="9" name="عنصر نائب لرقم الشريحة 8"/>
          <p:cNvSpPr>
            <a:spLocks noGrp="1"/>
          </p:cNvSpPr>
          <p:nvPr>
            <p:ph type="sldNum" sz="quarter" idx="15"/>
          </p:nvPr>
        </p:nvSpPr>
        <p:spPr/>
        <p:txBody>
          <a:bodyPr rtlCol="0"/>
          <a:lstStyle/>
          <a:p>
            <a:fld id="{0B34F065-1154-456A-91E3-76DE8E75E17B}" type="slidenum">
              <a:rPr lang="ar-SA" smtClean="0"/>
              <a:t>‹#›</a:t>
            </a:fld>
            <a:endParaRPr lang="ar-SA"/>
          </a:p>
        </p:txBody>
      </p:sp>
      <p:sp>
        <p:nvSpPr>
          <p:cNvPr id="10" name="عنصر نائب للتذييل 9"/>
          <p:cNvSpPr>
            <a:spLocks noGrp="1"/>
          </p:cNvSpPr>
          <p:nvPr>
            <p:ph type="ftr" sz="quarter" idx="16"/>
          </p:nvPr>
        </p:nvSpPr>
        <p:spPr/>
        <p:txBody>
          <a:bodyPr rtlCol="0"/>
          <a:lstStyle/>
          <a:p>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1B8ABB09-4A1D-463E-8065-109CC2B7EFAA}" type="datetimeFigureOut">
              <a:rPr lang="ar-SA" smtClean="0"/>
              <a:t>26/07/1440</a:t>
            </a:fld>
            <a:endParaRPr lang="ar-SA"/>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ar-SA"/>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26/07/1440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26/07/1440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1B8ABB09-4A1D-463E-8065-109CC2B7EFAA}" type="datetimeFigureOut">
              <a:rPr lang="ar-SA" smtClean="0"/>
              <a:t>26/07/1440</a:t>
            </a:fld>
            <a:endParaRPr lang="ar-SA"/>
          </a:p>
        </p:txBody>
      </p:sp>
      <p:sp>
        <p:nvSpPr>
          <p:cNvPr id="7" name="عنصر نائب لرقم الشريحة 6"/>
          <p:cNvSpPr>
            <a:spLocks noGrp="1"/>
          </p:cNvSpPr>
          <p:nvPr>
            <p:ph type="sldNum" sz="quarter" idx="11"/>
          </p:nvPr>
        </p:nvSpPr>
        <p:spPr/>
        <p:txBody>
          <a:bodyPr rtlCol="0"/>
          <a:lstStyle/>
          <a:p>
            <a:fld id="{0B34F065-1154-456A-91E3-76DE8E75E17B}" type="slidenum">
              <a:rPr lang="ar-SA" smtClean="0"/>
              <a:t>‹#›</a:t>
            </a:fld>
            <a:endParaRPr lang="ar-SA"/>
          </a:p>
        </p:txBody>
      </p:sp>
      <p:sp>
        <p:nvSpPr>
          <p:cNvPr id="8" name="عنصر نائب للتذييل 7"/>
          <p:cNvSpPr>
            <a:spLocks noGrp="1"/>
          </p:cNvSpPr>
          <p:nvPr>
            <p:ph type="ftr" sz="quarter" idx="12"/>
          </p:nvPr>
        </p:nvSpPr>
        <p:spPr/>
        <p:txBody>
          <a:bodyPr rtlCol="0"/>
          <a:lstStyle/>
          <a:p>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26/07/1440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4"/>
          </p:nvPr>
        </p:nvSpPr>
        <p:spPr/>
        <p:txBody>
          <a:bodyPr rtlCol="0"/>
          <a:lstStyle/>
          <a:p>
            <a:fld id="{1B8ABB09-4A1D-463E-8065-109CC2B7EFAA}" type="datetimeFigureOut">
              <a:rPr lang="ar-SA" smtClean="0"/>
              <a:t>26/07/1440</a:t>
            </a:fld>
            <a:endParaRPr lang="ar-SA"/>
          </a:p>
        </p:txBody>
      </p:sp>
      <p:sp>
        <p:nvSpPr>
          <p:cNvPr id="22" name="عنصر نائب لرقم الشريحة 21"/>
          <p:cNvSpPr>
            <a:spLocks noGrp="1"/>
          </p:cNvSpPr>
          <p:nvPr>
            <p:ph type="sldNum" sz="quarter" idx="15"/>
          </p:nvPr>
        </p:nvSpPr>
        <p:spPr/>
        <p:txBody>
          <a:bodyPr rtlCol="0"/>
          <a:lstStyle/>
          <a:p>
            <a:fld id="{0B34F065-1154-456A-91E3-76DE8E75E17B}" type="slidenum">
              <a:rPr lang="ar-SA" smtClean="0"/>
              <a:t>‹#›</a:t>
            </a:fld>
            <a:endParaRPr lang="ar-SA"/>
          </a:p>
        </p:txBody>
      </p:sp>
      <p:sp>
        <p:nvSpPr>
          <p:cNvPr id="23" name="عنصر نائب للتذييل 22"/>
          <p:cNvSpPr>
            <a:spLocks noGrp="1"/>
          </p:cNvSpPr>
          <p:nvPr>
            <p:ph type="ftr" sz="quarter" idx="16"/>
          </p:nvPr>
        </p:nvSpPr>
        <p:spPr/>
        <p:txBody>
          <a:bodyPr rtlCol="0"/>
          <a:lstStyle/>
          <a:p>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عنصر نائب للتاريخ 16"/>
          <p:cNvSpPr>
            <a:spLocks noGrp="1"/>
          </p:cNvSpPr>
          <p:nvPr>
            <p:ph type="dt" sz="half" idx="10"/>
          </p:nvPr>
        </p:nvSpPr>
        <p:spPr/>
        <p:txBody>
          <a:bodyPr rtlCol="0"/>
          <a:lstStyle/>
          <a:p>
            <a:fld id="{1B8ABB09-4A1D-463E-8065-109CC2B7EFAA}" type="datetimeFigureOut">
              <a:rPr lang="ar-SA" smtClean="0"/>
              <a:t>26/07/1440</a:t>
            </a:fld>
            <a:endParaRPr lang="ar-SA"/>
          </a:p>
        </p:txBody>
      </p:sp>
      <p:sp>
        <p:nvSpPr>
          <p:cNvPr id="18" name="عنصر نائب لرقم الشريحة 17"/>
          <p:cNvSpPr>
            <a:spLocks noGrp="1"/>
          </p:cNvSpPr>
          <p:nvPr>
            <p:ph type="sldNum" sz="quarter" idx="11"/>
          </p:nvPr>
        </p:nvSpPr>
        <p:spPr/>
        <p:txBody>
          <a:bodyPr rtlCol="0"/>
          <a:lstStyle/>
          <a:p>
            <a:fld id="{0B34F065-1154-456A-91E3-76DE8E75E17B}" type="slidenum">
              <a:rPr lang="ar-SA" smtClean="0"/>
              <a:t>‹#›</a:t>
            </a:fld>
            <a:endParaRPr lang="ar-SA"/>
          </a:p>
        </p:txBody>
      </p:sp>
      <p:sp>
        <p:nvSpPr>
          <p:cNvPr id="21" name="عنصر نائب للتذييل 20"/>
          <p:cNvSpPr>
            <a:spLocks noGrp="1"/>
          </p:cNvSpPr>
          <p:nvPr>
            <p:ph type="ftr" sz="quarter" idx="12"/>
          </p:nvPr>
        </p:nvSpPr>
        <p:spPr/>
        <p:txBody>
          <a:bodyPr rtlCol="0"/>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B8ABB09-4A1D-463E-8065-109CC2B7EFAA}" type="datetimeFigureOut">
              <a:rPr lang="ar-SA" smtClean="0"/>
              <a:t>26/07/1440</a:t>
            </a:fld>
            <a:endParaRPr lang="ar-SA"/>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SA"/>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08520" y="242632"/>
            <a:ext cx="9252520" cy="4278094"/>
          </a:xfrm>
          <a:prstGeom prst="rect">
            <a:avLst/>
          </a:prstGeom>
          <a:noFill/>
        </p:spPr>
        <p:txBody>
          <a:bodyPr wrap="square" rtlCol="1">
            <a:spAutoFit/>
          </a:bodyPr>
          <a:lstStyle/>
          <a:p>
            <a:pPr algn="l" rtl="0"/>
            <a:r>
              <a:rPr lang="en-US" sz="4000" dirty="0" smtClean="0"/>
              <a:t> The characteristics of communicative   </a:t>
            </a:r>
            <a:endParaRPr lang="en-US" sz="4000" dirty="0"/>
          </a:p>
          <a:p>
            <a:pPr algn="ctr"/>
            <a:r>
              <a:rPr lang="en-US" sz="4000" dirty="0" smtClean="0"/>
              <a:t>Fourth grade </a:t>
            </a:r>
          </a:p>
          <a:p>
            <a:pPr algn="ctr"/>
            <a:r>
              <a:rPr lang="en-US" sz="4000" dirty="0" smtClean="0"/>
              <a:t>English department </a:t>
            </a:r>
          </a:p>
          <a:p>
            <a:pPr algn="l"/>
            <a:r>
              <a:rPr lang="en-US" sz="3600" dirty="0" smtClean="0"/>
              <a:t> College of Education ((for hum sciences))</a:t>
            </a:r>
          </a:p>
          <a:p>
            <a:pPr algn="ctr"/>
            <a:endParaRPr lang="en-US" sz="3600" dirty="0" smtClean="0"/>
          </a:p>
          <a:p>
            <a:pPr algn="ctr"/>
            <a:r>
              <a:rPr lang="en-US" sz="4000" dirty="0" smtClean="0">
                <a:solidFill>
                  <a:schemeClr val="accent1">
                    <a:lumMod val="75000"/>
                  </a:schemeClr>
                </a:solidFill>
              </a:rPr>
              <a:t>Lecture 2</a:t>
            </a:r>
            <a:endParaRPr lang="en-US" sz="4000" dirty="0">
              <a:solidFill>
                <a:schemeClr val="accent1">
                  <a:lumMod val="75000"/>
                </a:schemeClr>
              </a:solidFill>
            </a:endParaRPr>
          </a:p>
          <a:p>
            <a:pPr algn="ctr"/>
            <a:endParaRPr lang="ar-IQ" sz="4000" dirty="0"/>
          </a:p>
        </p:txBody>
      </p:sp>
      <p:sp>
        <p:nvSpPr>
          <p:cNvPr id="3" name="مربع نص 2"/>
          <p:cNvSpPr txBox="1"/>
          <p:nvPr/>
        </p:nvSpPr>
        <p:spPr>
          <a:xfrm>
            <a:off x="0" y="6021288"/>
            <a:ext cx="9144000" cy="707886"/>
          </a:xfrm>
          <a:prstGeom prst="rect">
            <a:avLst/>
          </a:prstGeom>
          <a:noFill/>
        </p:spPr>
        <p:txBody>
          <a:bodyPr wrap="square" rtlCol="1">
            <a:spAutoFit/>
          </a:bodyPr>
          <a:lstStyle/>
          <a:p>
            <a:pPr algn="ctr"/>
            <a:r>
              <a:rPr lang="en-US" sz="4000" b="1" dirty="0" smtClean="0">
                <a:solidFill>
                  <a:srgbClr val="0070C0"/>
                </a:solidFill>
              </a:rPr>
              <a:t>Asst.prof.Dr.Zainab Al-</a:t>
            </a:r>
            <a:r>
              <a:rPr lang="en-US" sz="4000" b="1" dirty="0" err="1" smtClean="0">
                <a:solidFill>
                  <a:srgbClr val="0070C0"/>
                </a:solidFill>
              </a:rPr>
              <a:t>sadi</a:t>
            </a:r>
            <a:endParaRPr lang="ar-IQ" sz="4000" b="1" dirty="0">
              <a:solidFill>
                <a:srgbClr val="0070C0"/>
              </a:solidFill>
            </a:endParaRPr>
          </a:p>
        </p:txBody>
      </p:sp>
    </p:spTree>
    <p:extLst>
      <p:ext uri="{BB962C8B-B14F-4D97-AF65-F5344CB8AC3E}">
        <p14:creationId xmlns:p14="http://schemas.microsoft.com/office/powerpoint/2010/main" val="1856271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10885" y="1196752"/>
            <a:ext cx="8352928" cy="5355312"/>
          </a:xfrm>
          <a:prstGeom prst="rect">
            <a:avLst/>
          </a:prstGeom>
        </p:spPr>
        <p:txBody>
          <a:bodyPr wrap="square">
            <a:spAutoFit/>
          </a:bodyPr>
          <a:lstStyle/>
          <a:p>
            <a:pPr algn="l" rtl="0"/>
            <a:r>
              <a:rPr lang="en-US" b="1" dirty="0" smtClean="0"/>
              <a:t> It </a:t>
            </a:r>
            <a:r>
              <a:rPr lang="en-US" b="1" dirty="0"/>
              <a:t>has been known that language is a </a:t>
            </a:r>
            <a:r>
              <a:rPr lang="en-US" b="1" dirty="0" smtClean="0"/>
              <a:t>means for communication </a:t>
            </a:r>
            <a:r>
              <a:rPr lang="en-US" b="1" dirty="0"/>
              <a:t>and </a:t>
            </a:r>
            <a:r>
              <a:rPr lang="en-US" b="1" dirty="0" smtClean="0"/>
              <a:t>the</a:t>
            </a:r>
          </a:p>
          <a:p>
            <a:pPr algn="l" rtl="0"/>
            <a:endParaRPr lang="en-US" b="1" dirty="0"/>
          </a:p>
          <a:p>
            <a:pPr algn="l" rtl="0"/>
            <a:r>
              <a:rPr lang="en-US" b="1" dirty="0" smtClean="0"/>
              <a:t> </a:t>
            </a:r>
            <a:r>
              <a:rPr lang="en-US" b="1" dirty="0"/>
              <a:t>main need of most </a:t>
            </a:r>
            <a:r>
              <a:rPr lang="en-US" b="1" dirty="0" smtClean="0"/>
              <a:t>learners is not for  theoretical or analytical knowledge of </a:t>
            </a:r>
          </a:p>
          <a:p>
            <a:pPr algn="l" rtl="0"/>
            <a:endParaRPr lang="en-US" b="1" dirty="0"/>
          </a:p>
          <a:p>
            <a:pPr algn="l" rtl="0"/>
            <a:r>
              <a:rPr lang="en-US" b="1" dirty="0" smtClean="0"/>
              <a:t>the target language a but for an ability to function effectively through the </a:t>
            </a:r>
          </a:p>
          <a:p>
            <a:pPr algn="l" rtl="0"/>
            <a:endParaRPr lang="en-US" b="1" dirty="0"/>
          </a:p>
          <a:p>
            <a:pPr algn="l" rtl="0"/>
            <a:r>
              <a:rPr lang="en-US" b="1" dirty="0" smtClean="0"/>
              <a:t>target language in meaningful settings and contexts.</a:t>
            </a:r>
          </a:p>
          <a:p>
            <a:pPr algn="l" rtl="0"/>
            <a:endParaRPr lang="en-US" b="1" dirty="0" smtClean="0"/>
          </a:p>
          <a:p>
            <a:pPr algn="l" rtl="0"/>
            <a:r>
              <a:rPr lang="en-US" b="1" dirty="0" smtClean="0"/>
              <a:t>So</a:t>
            </a:r>
            <a:r>
              <a:rPr lang="en-US" b="1" dirty="0"/>
              <a:t>, this approach to language testing considers language to be interactive </a:t>
            </a:r>
            <a:endParaRPr lang="en-US" b="1" dirty="0" smtClean="0"/>
          </a:p>
          <a:p>
            <a:pPr algn="l" rtl="0"/>
            <a:endParaRPr lang="en-US" b="1" dirty="0"/>
          </a:p>
          <a:p>
            <a:pPr algn="l" rtl="0"/>
            <a:r>
              <a:rPr lang="en-US" b="1" dirty="0" smtClean="0"/>
              <a:t>and </a:t>
            </a:r>
            <a:r>
              <a:rPr lang="en-US" b="1" dirty="0"/>
              <a:t>has to be </a:t>
            </a:r>
            <a:r>
              <a:rPr lang="en-US" b="1" dirty="0" smtClean="0"/>
              <a:t>assessed purposive</a:t>
            </a:r>
            <a:r>
              <a:rPr lang="en-US" b="1" dirty="0"/>
              <a:t>, authentic </a:t>
            </a:r>
            <a:r>
              <a:rPr lang="en-US" b="1" dirty="0" smtClean="0"/>
              <a:t>contextualized and has  to be  </a:t>
            </a:r>
          </a:p>
          <a:p>
            <a:pPr algn="l" rtl="0"/>
            <a:endParaRPr lang="en-US" b="1" dirty="0"/>
          </a:p>
          <a:p>
            <a:pPr algn="l" rtl="0"/>
            <a:r>
              <a:rPr lang="en-US" b="1" dirty="0" smtClean="0"/>
              <a:t>assessed interims </a:t>
            </a:r>
            <a:r>
              <a:rPr lang="en-US" b="1" dirty="0"/>
              <a:t>of </a:t>
            </a:r>
            <a:r>
              <a:rPr lang="en-US" b="1" dirty="0" smtClean="0"/>
              <a:t>behavioral  </a:t>
            </a:r>
            <a:r>
              <a:rPr lang="en-US" b="1" dirty="0" err="1" smtClean="0"/>
              <a:t>ontcomes</a:t>
            </a:r>
            <a:r>
              <a:rPr lang="en-US" b="1" dirty="0" smtClean="0"/>
              <a:t>. </a:t>
            </a:r>
            <a:r>
              <a:rPr lang="en-US" b="1" dirty="0"/>
              <a:t/>
            </a:r>
            <a:br>
              <a:rPr lang="en-US" b="1" dirty="0"/>
            </a:br>
            <a:endParaRPr lang="ar-IQ" b="1" dirty="0"/>
          </a:p>
        </p:txBody>
      </p:sp>
      <p:sp>
        <p:nvSpPr>
          <p:cNvPr id="3" name="مستطيل 2"/>
          <p:cNvSpPr/>
          <p:nvPr/>
        </p:nvSpPr>
        <p:spPr>
          <a:xfrm>
            <a:off x="3332717" y="620688"/>
            <a:ext cx="2478564" cy="369332"/>
          </a:xfrm>
          <a:prstGeom prst="rect">
            <a:avLst/>
          </a:prstGeom>
        </p:spPr>
        <p:txBody>
          <a:bodyPr wrap="none">
            <a:spAutoFit/>
          </a:bodyPr>
          <a:lstStyle/>
          <a:p>
            <a:pPr algn="ctr" rtl="0"/>
            <a:r>
              <a:rPr lang="en-US" b="1" dirty="0" smtClean="0"/>
              <a:t>A     language </a:t>
            </a:r>
            <a:r>
              <a:rPr lang="en-US" b="1" dirty="0"/>
              <a:t>Tests</a:t>
            </a:r>
          </a:p>
        </p:txBody>
      </p:sp>
    </p:spTree>
    <p:extLst>
      <p:ext uri="{BB962C8B-B14F-4D97-AF65-F5344CB8AC3E}">
        <p14:creationId xmlns:p14="http://schemas.microsoft.com/office/powerpoint/2010/main" val="1997987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476672"/>
            <a:ext cx="8424936" cy="6463308"/>
          </a:xfrm>
          <a:prstGeom prst="rect">
            <a:avLst/>
          </a:prstGeom>
        </p:spPr>
        <p:txBody>
          <a:bodyPr wrap="square">
            <a:spAutoFit/>
          </a:bodyPr>
          <a:lstStyle/>
          <a:p>
            <a:pPr algn="l" rtl="0"/>
            <a:r>
              <a:rPr lang="en-US" b="1" dirty="0"/>
              <a:t>The main characteristics are the following: </a:t>
            </a:r>
            <a:r>
              <a:rPr lang="en-US" b="1" dirty="0" smtClean="0"/>
              <a:t>-</a:t>
            </a:r>
          </a:p>
          <a:p>
            <a:pPr algn="l" rtl="0"/>
            <a:endParaRPr lang="en-US" b="1" dirty="0" smtClean="0"/>
          </a:p>
          <a:p>
            <a:pPr algn="l" rtl="0"/>
            <a:r>
              <a:rPr lang="en-US" b="1" dirty="0" smtClean="0"/>
              <a:t>1- </a:t>
            </a:r>
            <a:r>
              <a:rPr lang="en-US" b="1" dirty="0"/>
              <a:t>Authenticity of texts and situations is an </a:t>
            </a:r>
            <a:r>
              <a:rPr lang="en-US" b="1" dirty="0" smtClean="0"/>
              <a:t>important aspect</a:t>
            </a:r>
            <a:r>
              <a:rPr lang="en-US" b="1" dirty="0"/>
              <a:t>. </a:t>
            </a:r>
            <a:endParaRPr lang="en-US" b="1" dirty="0" smtClean="0"/>
          </a:p>
          <a:p>
            <a:pPr algn="l" rtl="0"/>
            <a:endParaRPr lang="en-US" b="1" dirty="0" smtClean="0"/>
          </a:p>
          <a:p>
            <a:pPr algn="l" rtl="0"/>
            <a:r>
              <a:rPr lang="en-US" b="1" dirty="0" smtClean="0"/>
              <a:t>This </a:t>
            </a:r>
            <a:r>
              <a:rPr lang="en-US" b="1" dirty="0"/>
              <a:t>means that the testecs must be exposed texts written by real authors for real purposes and appropriate for real situations, we un simplified </a:t>
            </a:r>
            <a:r>
              <a:rPr lang="en-US" b="1" dirty="0" smtClean="0"/>
              <a:t>language    </a:t>
            </a:r>
            <a:r>
              <a:rPr lang="en-US" b="1" dirty="0" err="1" smtClean="0"/>
              <a:t>nondoctored</a:t>
            </a:r>
            <a:r>
              <a:rPr lang="en-US" b="1" dirty="0" smtClean="0"/>
              <a:t> , </a:t>
            </a:r>
            <a:r>
              <a:rPr lang="en-US" b="1" dirty="0"/>
              <a:t>genuine texts should be used as inputs. </a:t>
            </a:r>
            <a:endParaRPr lang="en-US" b="1" dirty="0" smtClean="0"/>
          </a:p>
          <a:p>
            <a:pPr algn="l" rtl="0"/>
            <a:endParaRPr lang="en-US" b="1" dirty="0" smtClean="0"/>
          </a:p>
          <a:p>
            <a:pPr algn="l" rtl="0"/>
            <a:r>
              <a:rPr lang="en-US" b="1" dirty="0" smtClean="0"/>
              <a:t>2</a:t>
            </a:r>
            <a:r>
              <a:rPr lang="en-US" b="1" dirty="0"/>
              <a:t>. Communicative testing requires </a:t>
            </a:r>
            <a:r>
              <a:rPr lang="en-US" b="1" dirty="0">
                <a:cs typeface="+mj-cs"/>
              </a:rPr>
              <a:t>an</a:t>
            </a:r>
            <a:r>
              <a:rPr lang="en-US" b="1" dirty="0"/>
              <a:t> integrated </a:t>
            </a:r>
            <a:r>
              <a:rPr lang="en-US" b="1" dirty="0" smtClean="0"/>
              <a:t>Perform are </a:t>
            </a:r>
            <a:r>
              <a:rPr lang="en-US" b="1" dirty="0"/>
              <a:t>from the students </a:t>
            </a:r>
            <a:r>
              <a:rPr lang="en-US" b="1" dirty="0" smtClean="0"/>
              <a:t>involving  communication </a:t>
            </a:r>
            <a:r>
              <a:rPr lang="en-US" b="1" dirty="0"/>
              <a:t>under </a:t>
            </a:r>
            <a:r>
              <a:rPr lang="en-US" b="1" dirty="0" smtClean="0"/>
              <a:t>realistic </a:t>
            </a:r>
            <a:r>
              <a:rPr lang="en-US" b="1" dirty="0"/>
              <a:t>linguistic, situational, cultural and affective </a:t>
            </a:r>
            <a:r>
              <a:rPr lang="en-US" b="1" dirty="0" smtClean="0"/>
              <a:t>constraints.</a:t>
            </a:r>
          </a:p>
          <a:p>
            <a:pPr algn="l" rtl="0"/>
            <a:endParaRPr lang="en-US" b="1" dirty="0"/>
          </a:p>
          <a:p>
            <a:pPr algn="l" rtl="0"/>
            <a:r>
              <a:rPr lang="en-US" b="1" dirty="0" smtClean="0"/>
              <a:t>3.It </a:t>
            </a:r>
            <a:r>
              <a:rPr lang="en-US" b="1" dirty="0"/>
              <a:t>should </a:t>
            </a:r>
            <a:r>
              <a:rPr lang="en-US" b="1" dirty="0" smtClean="0"/>
              <a:t>involve information gap  activities where tastes </a:t>
            </a:r>
            <a:r>
              <a:rPr lang="en-US" b="1" dirty="0"/>
              <a:t>have to process new information as they might </a:t>
            </a:r>
            <a:r>
              <a:rPr lang="en-US" b="1" dirty="0" smtClean="0"/>
              <a:t>do in </a:t>
            </a:r>
            <a:r>
              <a:rPr lang="en-US" b="1" dirty="0"/>
              <a:t>real life situation. </a:t>
            </a:r>
            <a:endParaRPr lang="en-US" b="1" dirty="0" smtClean="0"/>
          </a:p>
          <a:p>
            <a:pPr algn="l" rtl="0"/>
            <a:endParaRPr lang="en-US" b="1" dirty="0" smtClean="0"/>
          </a:p>
          <a:p>
            <a:pPr algn="l" rtl="0"/>
            <a:r>
              <a:rPr lang="en-US" b="1" dirty="0" smtClean="0"/>
              <a:t>4. </a:t>
            </a:r>
            <a:r>
              <a:rPr lang="en-US" b="1" dirty="0"/>
              <a:t>It has to rely on qualitative not </a:t>
            </a:r>
            <a:r>
              <a:rPr lang="en-US" b="1" dirty="0" smtClean="0"/>
              <a:t>quantitative, modes </a:t>
            </a:r>
            <a:r>
              <a:rPr lang="en-US" b="1" dirty="0"/>
              <a:t>of assessment</a:t>
            </a:r>
            <a:r>
              <a:rPr lang="en-US" b="1" dirty="0" smtClean="0"/>
              <a:t>.</a:t>
            </a:r>
          </a:p>
          <a:p>
            <a:pPr algn="l" rtl="0"/>
            <a:r>
              <a:rPr lang="en-US" b="1" dirty="0" smtClean="0"/>
              <a:t> </a:t>
            </a:r>
          </a:p>
          <a:p>
            <a:pPr algn="l" rtl="0"/>
            <a:r>
              <a:rPr lang="en-US" b="1" dirty="0" smtClean="0"/>
              <a:t>5</a:t>
            </a:r>
            <a:r>
              <a:rPr lang="en-US" b="1" dirty="0"/>
              <a:t>. It has to be criterion - referenced based on of tasks to show whether or not </a:t>
            </a:r>
            <a:r>
              <a:rPr lang="en-US" b="1" dirty="0" smtClean="0"/>
              <a:t>or how </a:t>
            </a:r>
            <a:r>
              <a:rPr lang="en-US" b="1" dirty="0"/>
              <a:t>well a </a:t>
            </a:r>
            <a:r>
              <a:rPr lang="en-US" b="1" dirty="0" smtClean="0"/>
              <a:t>students  can </a:t>
            </a:r>
            <a:r>
              <a:rPr lang="en-US" b="1" dirty="0"/>
              <a:t>Perform a set of specified activities. </a:t>
            </a:r>
          </a:p>
          <a:p>
            <a:pPr algn="l" rtl="0"/>
            <a:endParaRPr lang="en-US" b="1" dirty="0"/>
          </a:p>
          <a:p>
            <a:pPr algn="l" rtl="0"/>
            <a:endParaRPr lang="en-US" b="1" dirty="0"/>
          </a:p>
        </p:txBody>
      </p:sp>
    </p:spTree>
    <p:extLst>
      <p:ext uri="{BB962C8B-B14F-4D97-AF65-F5344CB8AC3E}">
        <p14:creationId xmlns:p14="http://schemas.microsoft.com/office/powerpoint/2010/main" val="30493823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764704"/>
            <a:ext cx="8496944" cy="4801314"/>
          </a:xfrm>
          <a:prstGeom prst="rect">
            <a:avLst/>
          </a:prstGeom>
        </p:spPr>
        <p:txBody>
          <a:bodyPr wrap="square">
            <a:spAutoFit/>
          </a:bodyPr>
          <a:lstStyle/>
          <a:p>
            <a:pPr algn="l" rtl="0"/>
            <a:r>
              <a:rPr lang="en-US" b="1" dirty="0" smtClean="0"/>
              <a:t>6</a:t>
            </a:r>
            <a:r>
              <a:rPr lang="en-US" b="1" dirty="0"/>
              <a:t>. It has to be unpredictable, purposive and contextualized </a:t>
            </a:r>
            <a:r>
              <a:rPr lang="en-US" b="1" dirty="0" smtClean="0"/>
              <a:t>.</a:t>
            </a:r>
          </a:p>
          <a:p>
            <a:pPr algn="l" rtl="0"/>
            <a:endParaRPr lang="en-US" b="1" dirty="0" smtClean="0"/>
          </a:p>
          <a:p>
            <a:pPr algn="l" rtl="0"/>
            <a:r>
              <a:rPr lang="en-US" b="1" dirty="0" smtClean="0"/>
              <a:t>7</a:t>
            </a:r>
            <a:r>
              <a:rPr lang="en-US" b="1" dirty="0"/>
              <a:t>. The commitment to making tests </a:t>
            </a:r>
            <a:r>
              <a:rPr lang="en-US" b="1" dirty="0" smtClean="0"/>
              <a:t>communicative   entails </a:t>
            </a:r>
            <a:r>
              <a:rPr lang="en-US" b="1" dirty="0"/>
              <a:t>a high degree of explicitness both at the test design stage where one is concerned with the required result and at the </a:t>
            </a:r>
            <a:r>
              <a:rPr lang="en-US" b="1" dirty="0" smtClean="0"/>
              <a:t>evaluation stage </a:t>
            </a:r>
            <a:r>
              <a:rPr lang="en-US" b="1" dirty="0"/>
              <a:t>where one is estimating the required </a:t>
            </a:r>
            <a:r>
              <a:rPr lang="en-US" b="1" dirty="0" smtClean="0"/>
              <a:t>result.</a:t>
            </a:r>
          </a:p>
          <a:p>
            <a:pPr algn="l" rtl="0"/>
            <a:r>
              <a:rPr lang="en-US" b="1" dirty="0" smtClean="0"/>
              <a:t> </a:t>
            </a:r>
          </a:p>
          <a:p>
            <a:pPr algn="l" rtl="0"/>
            <a:r>
              <a:rPr lang="en-US" b="1" dirty="0" smtClean="0"/>
              <a:t>8</a:t>
            </a:r>
            <a:r>
              <a:rPr lang="en-US" b="1" dirty="0"/>
              <a:t>. It has to involve </a:t>
            </a:r>
            <a:r>
              <a:rPr lang="en-US" b="1" dirty="0" smtClean="0"/>
              <a:t>inter subjectivity </a:t>
            </a:r>
            <a:r>
              <a:rPr lang="en-US" b="1" dirty="0"/>
              <a:t>where </a:t>
            </a:r>
            <a:r>
              <a:rPr lang="en-US" b="1" dirty="0" smtClean="0"/>
              <a:t>the </a:t>
            </a:r>
            <a:r>
              <a:rPr lang="en-US" b="1" dirty="0"/>
              <a:t>task should </a:t>
            </a:r>
            <a:r>
              <a:rPr lang="en-US" b="1" dirty="0" smtClean="0"/>
              <a:t>involve </a:t>
            </a:r>
            <a:r>
              <a:rPr lang="en-US" b="1" dirty="0"/>
              <a:t>the testee both as </a:t>
            </a:r>
            <a:r>
              <a:rPr lang="en-US" b="1" dirty="0" smtClean="0"/>
              <a:t>language  receiver </a:t>
            </a:r>
            <a:r>
              <a:rPr lang="en-US" b="1" dirty="0"/>
              <a:t>and Producer. </a:t>
            </a:r>
          </a:p>
          <a:p>
            <a:pPr algn="l" rtl="0"/>
            <a:endParaRPr lang="en-US" b="1" dirty="0"/>
          </a:p>
          <a:p>
            <a:pPr algn="l" rtl="0"/>
            <a:r>
              <a:rPr lang="en-US" b="1" dirty="0" smtClean="0"/>
              <a:t>it </a:t>
            </a:r>
            <a:r>
              <a:rPr lang="en-US" b="1" dirty="0"/>
              <a:t>should be noted that the important </a:t>
            </a:r>
            <a:r>
              <a:rPr lang="en-US" b="1" dirty="0" smtClean="0"/>
              <a:t>role  of </a:t>
            </a:r>
            <a:r>
              <a:rPr lang="en-US" b="1" dirty="0"/>
              <a:t>context as a determinant of communicative language ability is stressed and an integrative approach to assessment as against da decontextulised approach is advocated. Language can not be meaningful if it is devoid of ander context (linguistic, </a:t>
            </a:r>
            <a:r>
              <a:rPr lang="en-US" b="1" dirty="0" smtClean="0"/>
              <a:t>discoural </a:t>
            </a:r>
            <a:r>
              <a:rPr lang="en-US" b="1" dirty="0"/>
              <a:t>and </a:t>
            </a:r>
            <a:r>
              <a:rPr lang="en-US" b="1" dirty="0" smtClean="0"/>
              <a:t>sociocultural).</a:t>
            </a:r>
            <a:endParaRPr lang="en-US" b="1" dirty="0"/>
          </a:p>
          <a:p>
            <a:pPr algn="l"/>
            <a:r>
              <a:rPr lang="en-US" b="1" dirty="0"/>
              <a:t/>
            </a:r>
            <a:br>
              <a:rPr lang="en-US" b="1" dirty="0"/>
            </a:br>
            <a:endParaRPr lang="ar-IQ" b="1" dirty="0"/>
          </a:p>
        </p:txBody>
      </p:sp>
    </p:spTree>
    <p:extLst>
      <p:ext uri="{BB962C8B-B14F-4D97-AF65-F5344CB8AC3E}">
        <p14:creationId xmlns:p14="http://schemas.microsoft.com/office/powerpoint/2010/main" val="4168699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908720"/>
            <a:ext cx="7920880" cy="4801314"/>
          </a:xfrm>
          <a:prstGeom prst="rect">
            <a:avLst/>
          </a:prstGeom>
        </p:spPr>
        <p:txBody>
          <a:bodyPr wrap="square">
            <a:spAutoFit/>
          </a:bodyPr>
          <a:lstStyle/>
          <a:p>
            <a:pPr algn="l" rtl="0"/>
            <a:r>
              <a:rPr lang="en-US" b="1" dirty="0" smtClean="0"/>
              <a:t>B - norm-reference </a:t>
            </a:r>
            <a:r>
              <a:rPr lang="en-US" b="1" dirty="0"/>
              <a:t>&amp; criterion Reference tests:</a:t>
            </a:r>
          </a:p>
          <a:p>
            <a:pPr algn="l" rtl="0"/>
            <a:r>
              <a:rPr lang="en-US" b="1" dirty="0"/>
              <a:t/>
            </a:r>
            <a:br>
              <a:rPr lang="en-US" b="1" dirty="0"/>
            </a:br>
            <a:r>
              <a:rPr lang="en-US" b="1" dirty="0"/>
              <a:t>-Norm-referenced Test</a:t>
            </a:r>
            <a:r>
              <a:rPr lang="en-US" b="1" dirty="0" smtClean="0"/>
              <a:t>:</a:t>
            </a:r>
          </a:p>
          <a:p>
            <a:pPr algn="l" rtl="0"/>
            <a:endParaRPr lang="en-US" b="1" dirty="0"/>
          </a:p>
          <a:p>
            <a:pPr algn="l" rtl="0"/>
            <a:r>
              <a:rPr lang="en-US" b="1" dirty="0"/>
              <a:t>The compares students performance to other student in the same group. </a:t>
            </a:r>
            <a:endParaRPr lang="en-US" b="1" dirty="0" smtClean="0"/>
          </a:p>
          <a:p>
            <a:pPr algn="l" rtl="0"/>
            <a:endParaRPr lang="en-US" b="1" dirty="0"/>
          </a:p>
          <a:p>
            <a:pPr algn="l" rtl="0"/>
            <a:r>
              <a:rPr lang="en-US" b="1" dirty="0" smtClean="0"/>
              <a:t>fest </a:t>
            </a:r>
            <a:r>
              <a:rPr lang="en-US" b="1" dirty="0"/>
              <a:t>is often used to compare groups of students to all students in a particular school district, State or country</a:t>
            </a:r>
            <a:r>
              <a:rPr lang="en-US" b="1" dirty="0" smtClean="0"/>
              <a:t>.</a:t>
            </a:r>
          </a:p>
          <a:p>
            <a:pPr algn="l" rtl="0"/>
            <a:r>
              <a:rPr lang="en-US" b="1" dirty="0" smtClean="0"/>
              <a:t> </a:t>
            </a:r>
          </a:p>
          <a:p>
            <a:pPr algn="l" rtl="0"/>
            <a:r>
              <a:rPr lang="en-US" b="1" dirty="0" smtClean="0"/>
              <a:t>They </a:t>
            </a:r>
            <a:r>
              <a:rPr lang="en-US" b="1" dirty="0"/>
              <a:t>are indispensable when the aim of </a:t>
            </a:r>
            <a:r>
              <a:rPr lang="en-US" b="1" dirty="0" smtClean="0"/>
              <a:t> fasting </a:t>
            </a:r>
            <a:r>
              <a:rPr lang="en-US" b="1" dirty="0"/>
              <a:t>is selection or grading results in public examination. </a:t>
            </a:r>
            <a:endParaRPr lang="en-US" b="1" dirty="0" smtClean="0"/>
          </a:p>
          <a:p>
            <a:pPr algn="l" rtl="0"/>
            <a:r>
              <a:rPr lang="en-US" b="1" dirty="0"/>
              <a:t> </a:t>
            </a:r>
            <a:endParaRPr lang="en-US" b="1" dirty="0" smtClean="0"/>
          </a:p>
          <a:p>
            <a:pPr algn="l" rtl="0"/>
            <a:r>
              <a:rPr lang="en-US" b="1" dirty="0" smtClean="0"/>
              <a:t>So</a:t>
            </a:r>
            <a:r>
              <a:rPr lang="en-US" b="1" dirty="0"/>
              <a:t>, the students Performance is </a:t>
            </a:r>
            <a:r>
              <a:rPr lang="en-US" b="1" dirty="0" smtClean="0"/>
              <a:t>compared  in </a:t>
            </a:r>
            <a:r>
              <a:rPr lang="en-US" b="1" dirty="0"/>
              <a:t>relation to other students </a:t>
            </a:r>
            <a:r>
              <a:rPr lang="en-US" b="1" dirty="0" err="1"/>
              <a:t>Chorm</a:t>
            </a:r>
            <a:r>
              <a:rPr lang="en-US" b="1" dirty="0"/>
              <a:t>-groups.</a:t>
            </a:r>
          </a:p>
          <a:p>
            <a:pPr algn="l"/>
            <a:r>
              <a:rPr lang="en-US" b="1" dirty="0"/>
              <a:t/>
            </a:r>
            <a:br>
              <a:rPr lang="en-US" b="1" dirty="0"/>
            </a:br>
            <a:endParaRPr lang="ar-IQ" b="1" dirty="0"/>
          </a:p>
        </p:txBody>
      </p:sp>
    </p:spTree>
    <p:extLst>
      <p:ext uri="{BB962C8B-B14F-4D97-AF65-F5344CB8AC3E}">
        <p14:creationId xmlns:p14="http://schemas.microsoft.com/office/powerpoint/2010/main" val="38941613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1028343"/>
            <a:ext cx="8568952" cy="4801314"/>
          </a:xfrm>
          <a:prstGeom prst="rect">
            <a:avLst/>
          </a:prstGeom>
        </p:spPr>
        <p:txBody>
          <a:bodyPr wrap="square">
            <a:spAutoFit/>
          </a:bodyPr>
          <a:lstStyle/>
          <a:p>
            <a:pPr marL="285750" indent="-285750" algn="l" rtl="0">
              <a:buFontTx/>
              <a:buChar char="-"/>
            </a:pPr>
            <a:r>
              <a:rPr lang="en-US" b="1" dirty="0" smtClean="0"/>
              <a:t>criterion </a:t>
            </a:r>
            <a:r>
              <a:rPr lang="en-US" b="1" dirty="0"/>
              <a:t>- referenced Test</a:t>
            </a:r>
            <a:r>
              <a:rPr lang="en-US" b="1" dirty="0" smtClean="0"/>
              <a:t>:</a:t>
            </a:r>
          </a:p>
          <a:p>
            <a:pPr algn="l" rtl="0"/>
            <a:endParaRPr lang="en-US" b="1" dirty="0"/>
          </a:p>
          <a:p>
            <a:pPr algn="l" rtl="0"/>
            <a:r>
              <a:rPr lang="en-US" b="1" dirty="0"/>
              <a:t>It is a mastery test designed to establisha how many learners have achieved a certain Standard or whether an individual has performed a given fast</a:t>
            </a:r>
            <a:r>
              <a:rPr lang="en-US" b="1" dirty="0" smtClean="0"/>
              <a:t>.</a:t>
            </a:r>
          </a:p>
          <a:p>
            <a:pPr algn="l" rtl="0"/>
            <a:r>
              <a:rPr lang="en-US" b="1" dirty="0" smtClean="0"/>
              <a:t> </a:t>
            </a:r>
          </a:p>
          <a:p>
            <a:pPr algn="l" rtl="0"/>
            <a:r>
              <a:rPr lang="en-US" b="1" dirty="0" smtClean="0"/>
              <a:t>It </a:t>
            </a:r>
            <a:r>
              <a:rPr lang="en-US" b="1" dirty="0"/>
              <a:t>develops a set of specific </a:t>
            </a:r>
            <a:r>
              <a:rPr lang="en-US" b="1" dirty="0" smtClean="0"/>
              <a:t>learning objectives </a:t>
            </a:r>
            <a:r>
              <a:rPr lang="en-US" b="1" dirty="0"/>
              <a:t>and scores</a:t>
            </a:r>
            <a:r>
              <a:rPr lang="en-US" b="1" dirty="0" smtClean="0"/>
              <a:t>.</a:t>
            </a:r>
          </a:p>
          <a:p>
            <a:pPr algn="l" rtl="0"/>
            <a:r>
              <a:rPr lang="en-US" b="1" dirty="0" smtClean="0"/>
              <a:t> </a:t>
            </a:r>
          </a:p>
          <a:p>
            <a:pPr algn="l" rtl="0"/>
            <a:r>
              <a:rPr lang="en-US" b="1" dirty="0" smtClean="0"/>
              <a:t>This </a:t>
            </a:r>
            <a:r>
              <a:rPr lang="en-US" b="1" dirty="0"/>
              <a:t>type of test reflects the number of objectives </a:t>
            </a:r>
            <a:r>
              <a:rPr lang="en-US" b="1" dirty="0" smtClean="0"/>
              <a:t>a test-taker </a:t>
            </a:r>
            <a:r>
              <a:rPr lang="en-US" b="1" dirty="0"/>
              <a:t>has</a:t>
            </a:r>
          </a:p>
          <a:p>
            <a:pPr algn="l" rtl="0"/>
            <a:r>
              <a:rPr lang="en-US" b="1" dirty="0"/>
              <a:t>successfully completed</a:t>
            </a:r>
            <a:r>
              <a:rPr lang="en-US" b="1" dirty="0" smtClean="0"/>
              <a:t>.</a:t>
            </a:r>
          </a:p>
          <a:p>
            <a:pPr algn="l" rtl="0"/>
            <a:r>
              <a:rPr lang="en-US" b="1" dirty="0" smtClean="0"/>
              <a:t> </a:t>
            </a:r>
          </a:p>
          <a:p>
            <a:pPr algn="l" rtl="0"/>
            <a:r>
              <a:rPr lang="en-US" b="1" dirty="0" smtClean="0"/>
              <a:t>So</a:t>
            </a:r>
            <a:r>
              <a:rPr lang="en-US" b="1" dirty="0"/>
              <a:t>, it is used for guidance and diagnosis. </a:t>
            </a:r>
            <a:endParaRPr lang="en-US" b="1" dirty="0" smtClean="0"/>
          </a:p>
          <a:p>
            <a:pPr algn="l" rtl="0"/>
            <a:endParaRPr lang="en-US" b="1" dirty="0"/>
          </a:p>
          <a:p>
            <a:pPr algn="l" rtl="0"/>
            <a:r>
              <a:rPr lang="en-US" b="1" dirty="0" smtClean="0"/>
              <a:t>The </a:t>
            </a:r>
            <a:r>
              <a:rPr lang="en-US" b="1" dirty="0"/>
              <a:t>students Performance is compared to a pre-established criterion or a set of objecting to make me a mastery </a:t>
            </a:r>
            <a:r>
              <a:rPr lang="en-US" b="1" dirty="0" err="1"/>
              <a:t>gon</a:t>
            </a:r>
            <a:r>
              <a:rPr lang="en-US" b="1" dirty="0"/>
              <a:t>-mastery decision.</a:t>
            </a:r>
          </a:p>
          <a:p>
            <a:pPr algn="l"/>
            <a:r>
              <a:rPr lang="en-US" b="1" dirty="0"/>
              <a:t/>
            </a:r>
            <a:br>
              <a:rPr lang="en-US" b="1" dirty="0"/>
            </a:br>
            <a:endParaRPr lang="ar-IQ" b="1" dirty="0"/>
          </a:p>
        </p:txBody>
      </p:sp>
    </p:spTree>
    <p:extLst>
      <p:ext uri="{BB962C8B-B14F-4D97-AF65-F5344CB8AC3E}">
        <p14:creationId xmlns:p14="http://schemas.microsoft.com/office/powerpoint/2010/main" val="8951364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شربية">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138</TotalTime>
  <Words>482</Words>
  <Application>Microsoft Office PowerPoint</Application>
  <PresentationFormat>عرض على الشاشة (3:4)‏</PresentationFormat>
  <Paragraphs>66</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مشربية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اhp</dc:creator>
  <cp:lastModifiedBy>DR.Ahmed Saker 2o1O</cp:lastModifiedBy>
  <cp:revision>17</cp:revision>
  <dcterms:created xsi:type="dcterms:W3CDTF">2019-03-31T15:59:39Z</dcterms:created>
  <dcterms:modified xsi:type="dcterms:W3CDTF">2019-04-01T20:36:23Z</dcterms:modified>
</cp:coreProperties>
</file>